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72" r:id="rId2"/>
    <p:sldId id="322" r:id="rId3"/>
    <p:sldId id="445" r:id="rId4"/>
    <p:sldId id="385" r:id="rId5"/>
    <p:sldId id="433" r:id="rId6"/>
    <p:sldId id="438" r:id="rId7"/>
    <p:sldId id="446" r:id="rId8"/>
    <p:sldId id="447" r:id="rId9"/>
    <p:sldId id="442" r:id="rId10"/>
    <p:sldId id="448" r:id="rId11"/>
    <p:sldId id="456" r:id="rId12"/>
    <p:sldId id="457" r:id="rId13"/>
    <p:sldId id="450" r:id="rId14"/>
    <p:sldId id="440" r:id="rId15"/>
    <p:sldId id="439" r:id="rId16"/>
    <p:sldId id="404" r:id="rId17"/>
    <p:sldId id="434" r:id="rId18"/>
    <p:sldId id="451" r:id="rId19"/>
    <p:sldId id="459" r:id="rId20"/>
    <p:sldId id="460" r:id="rId21"/>
    <p:sldId id="444" r:id="rId22"/>
    <p:sldId id="443" r:id="rId23"/>
    <p:sldId id="454" r:id="rId24"/>
    <p:sldId id="403" r:id="rId25"/>
    <p:sldId id="413" r:id="rId26"/>
    <p:sldId id="426" r:id="rId27"/>
    <p:sldId id="458" r:id="rId28"/>
  </p:sldIdLst>
  <p:sldSz cx="9144000" cy="6858000" type="screen4x3"/>
  <p:notesSz cx="6985000" cy="92837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925" userDrawn="1">
          <p15:clr>
            <a:srgbClr val="A4A3A4"/>
          </p15:clr>
        </p15:guide>
        <p15:guide id="2" pos="220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23" autoAdjust="0"/>
    <p:restoredTop sz="67487" autoAdjust="0"/>
  </p:normalViewPr>
  <p:slideViewPr>
    <p:cSldViewPr>
      <p:cViewPr varScale="1">
        <p:scale>
          <a:sx n="49" d="100"/>
          <a:sy n="49" d="100"/>
        </p:scale>
        <p:origin x="-1709" y="-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1094"/>
    </p:cViewPr>
  </p:sorterViewPr>
  <p:notesViewPr>
    <p:cSldViewPr>
      <p:cViewPr varScale="1">
        <p:scale>
          <a:sx n="82" d="100"/>
          <a:sy n="82" d="100"/>
        </p:scale>
        <p:origin x="-1974" y="-102"/>
      </p:cViewPr>
      <p:guideLst>
        <p:guide orient="horz" pos="2925"/>
        <p:guide pos="220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r>
              <a:rPr lang="en-US" dirty="0"/>
              <a:t>Wright Water Engineers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552" y="0"/>
            <a:ext cx="3026833" cy="46418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D429648E-BB1F-4F61-82E7-C29C4279F66D}" type="datetimeFigureOut">
              <a:rPr lang="en-US" smtClean="0"/>
              <a:pPr/>
              <a:t>4/2/2016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552" y="8817904"/>
            <a:ext cx="3026833" cy="46418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F420B7CF-95BE-4034-8F82-BFB600B9FEF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5765784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6833" cy="46418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552" y="0"/>
            <a:ext cx="3026833" cy="464185"/>
          </a:xfrm>
          <a:prstGeom prst="rect">
            <a:avLst/>
          </a:prstGeom>
        </p:spPr>
        <p:txBody>
          <a:bodyPr vert="horz" lIns="92930" tIns="46465" rIns="92930" bIns="46465" rtlCol="0"/>
          <a:lstStyle>
            <a:lvl1pPr algn="r">
              <a:defRPr sz="1200"/>
            </a:lvl1pPr>
          </a:lstStyle>
          <a:p>
            <a:fld id="{48D3597F-4D0D-4819-A605-4E9389F9C3AA}" type="datetimeFigureOut">
              <a:rPr lang="en-US" smtClean="0"/>
              <a:pPr/>
              <a:t>4/2/2016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1575" y="695325"/>
            <a:ext cx="4641850" cy="3481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30" tIns="46465" rIns="92930" bIns="46465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1" y="4409758"/>
            <a:ext cx="5588000" cy="4177665"/>
          </a:xfrm>
          <a:prstGeom prst="rect">
            <a:avLst/>
          </a:prstGeom>
        </p:spPr>
        <p:txBody>
          <a:bodyPr vert="horz" lIns="92930" tIns="46465" rIns="92930" bIns="46465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7904"/>
            <a:ext cx="3026833" cy="46418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552" y="8817904"/>
            <a:ext cx="3026833" cy="464185"/>
          </a:xfrm>
          <a:prstGeom prst="rect">
            <a:avLst/>
          </a:prstGeom>
        </p:spPr>
        <p:txBody>
          <a:bodyPr vert="horz" lIns="92930" tIns="46465" rIns="92930" bIns="46465" rtlCol="0" anchor="b"/>
          <a:lstStyle>
            <a:lvl1pPr algn="r">
              <a:defRPr sz="1200"/>
            </a:lvl1pPr>
          </a:lstStyle>
          <a:p>
            <a:fld id="{2E3D0F0E-D3DB-4338-85AC-0A1A5ADF7B8D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1413988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D0F0E-D3DB-4338-85AC-0A1A5ADF7B8D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111182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D0F0E-D3DB-4338-85AC-0A1A5ADF7B8D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337123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D0F0E-D3DB-4338-85AC-0A1A5ADF7B8D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555304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D0F0E-D3DB-4338-85AC-0A1A5ADF7B8D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247122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D0F0E-D3DB-4338-85AC-0A1A5ADF7B8D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8206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D0F0E-D3DB-4338-85AC-0A1A5ADF7B8D}" type="slidenum">
              <a:rPr lang="en-US" smtClean="0"/>
              <a:pPr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4564125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D0F0E-D3DB-4338-85AC-0A1A5ADF7B8D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996828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D0F0E-D3DB-4338-85AC-0A1A5ADF7B8D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6149674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3D0F0E-D3DB-4338-85AC-0A1A5ADF7B8D}" type="slidenum">
              <a:rPr lang="en-US" smtClean="0"/>
              <a:pPr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30046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6ED4-972F-43E5-932C-5B090B70F6B4}" type="datetimeFigureOut">
              <a:rPr lang="en-US" smtClean="0"/>
              <a:pPr/>
              <a:t>4/2/2016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BFF3-BD7E-4B6F-BA72-24153ED0E9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024377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6ED4-972F-43E5-932C-5B090B70F6B4}" type="datetimeFigureOut">
              <a:rPr lang="en-US" smtClean="0"/>
              <a:pPr/>
              <a:t>4/2/2016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BFF3-BD7E-4B6F-BA72-24153ED0E9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7938184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6ED4-972F-43E5-932C-5B090B70F6B4}" type="datetimeFigureOut">
              <a:rPr lang="en-US" smtClean="0"/>
              <a:pPr/>
              <a:t>4/2/2016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BFF3-BD7E-4B6F-BA72-24153ED0E9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540586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6ED4-972F-43E5-932C-5B090B70F6B4}" type="datetimeFigureOut">
              <a:rPr lang="en-US" smtClean="0"/>
              <a:pPr/>
              <a:t>4/2/2016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BFF3-BD7E-4B6F-BA72-24153ED0E9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19902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6ED4-972F-43E5-932C-5B090B70F6B4}" type="datetimeFigureOut">
              <a:rPr lang="en-US" smtClean="0"/>
              <a:pPr/>
              <a:t>4/2/2016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BFF3-BD7E-4B6F-BA72-24153ED0E9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18092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6ED4-972F-43E5-932C-5B090B70F6B4}" type="datetimeFigureOut">
              <a:rPr lang="en-US" smtClean="0"/>
              <a:pPr/>
              <a:t>4/2/2016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BFF3-BD7E-4B6F-BA72-24153ED0E9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2770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6ED4-972F-43E5-932C-5B090B70F6B4}" type="datetimeFigureOut">
              <a:rPr lang="en-US" smtClean="0"/>
              <a:pPr/>
              <a:t>4/2/2016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BFF3-BD7E-4B6F-BA72-24153ED0E9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034076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6ED4-972F-43E5-932C-5B090B70F6B4}" type="datetimeFigureOut">
              <a:rPr lang="en-US" smtClean="0"/>
              <a:pPr/>
              <a:t>4/2/2016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BFF3-BD7E-4B6F-BA72-24153ED0E9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311524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6ED4-972F-43E5-932C-5B090B70F6B4}" type="datetimeFigureOut">
              <a:rPr lang="en-US" smtClean="0"/>
              <a:pPr/>
              <a:t>4/2/2016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BFF3-BD7E-4B6F-BA72-24153ED0E9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917936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6ED4-972F-43E5-932C-5B090B70F6B4}" type="datetimeFigureOut">
              <a:rPr lang="en-US" smtClean="0"/>
              <a:pPr/>
              <a:t>4/2/2016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BFF3-BD7E-4B6F-BA72-24153ED0E9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065063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686ED4-972F-43E5-932C-5B090B70F6B4}" type="datetimeFigureOut">
              <a:rPr lang="en-US" smtClean="0"/>
              <a:pPr/>
              <a:t>4/2/2016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82BFF3-BD7E-4B6F-BA72-24153ED0E9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736191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686ED4-972F-43E5-932C-5B090B70F6B4}" type="datetimeFigureOut">
              <a:rPr lang="en-US" smtClean="0"/>
              <a:pPr/>
              <a:t>4/2/2016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2BFF3-BD7E-4B6F-BA72-24153ED0E9C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72557551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918" y="4114800"/>
            <a:ext cx="5105400" cy="2286000"/>
          </a:xfrm>
        </p:spPr>
        <p:txBody>
          <a:bodyPr>
            <a:noAutofit/>
          </a:bodyPr>
          <a:lstStyle/>
          <a:p>
            <a:pPr>
              <a:spcBef>
                <a:spcPts val="300"/>
              </a:spcBef>
            </a:pPr>
            <a:r>
              <a:rPr lang="en-US" sz="2400" dirty="0"/>
              <a:t>Colorado Housing Council</a:t>
            </a:r>
            <a:br>
              <a:rPr lang="en-US" sz="2400" dirty="0"/>
            </a:br>
            <a:r>
              <a:rPr lang="en-US" sz="2400" dirty="0"/>
              <a:t>March 16, 2016</a:t>
            </a:r>
          </a:p>
          <a:p>
            <a:pPr>
              <a:spcBef>
                <a:spcPts val="300"/>
              </a:spcBef>
            </a:pPr>
            <a:endParaRPr lang="en-US" sz="1800" dirty="0"/>
          </a:p>
          <a:p>
            <a:pPr>
              <a:spcBef>
                <a:spcPts val="300"/>
              </a:spcBef>
            </a:pPr>
            <a:r>
              <a:rPr lang="en-US" sz="1800" dirty="0"/>
              <a:t>Patricia Flood, P.E., </a:t>
            </a:r>
          </a:p>
          <a:p>
            <a:pPr>
              <a:spcBef>
                <a:spcPts val="300"/>
              </a:spcBef>
            </a:pPr>
            <a:r>
              <a:rPr lang="en-US" sz="1800" dirty="0"/>
              <a:t>Certified General Appraiser</a:t>
            </a:r>
          </a:p>
          <a:p>
            <a:pPr>
              <a:spcBef>
                <a:spcPts val="300"/>
              </a:spcBef>
            </a:pPr>
            <a:r>
              <a:rPr lang="en-US" sz="1800" dirty="0"/>
              <a:t>Wright Water Engineers, Inc</a:t>
            </a:r>
          </a:p>
          <a:p>
            <a:pPr>
              <a:spcBef>
                <a:spcPts val="300"/>
              </a:spcBef>
            </a:pPr>
            <a:endParaRPr lang="en-US" sz="1800" dirty="0"/>
          </a:p>
        </p:txBody>
      </p: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-8965" y="609600"/>
            <a:ext cx="4805238" cy="3200400"/>
          </a:xfrm>
        </p:spPr>
        <p:txBody>
          <a:bodyPr>
            <a:normAutofit/>
          </a:bodyPr>
          <a:lstStyle/>
          <a:p>
            <a:r>
              <a:rPr lang="en-US" sz="5400" dirty="0"/>
              <a:t>Colorado Water 2016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24400" y="-24981"/>
            <a:ext cx="4657748" cy="6882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1147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Gap – Mid-Range Scenario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92961" y="1417638"/>
            <a:ext cx="8558078" cy="444035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xmlns="" val="36719231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Gap – High Needs Scenario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91378" y="1417638"/>
            <a:ext cx="8561243" cy="4525962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xmlns="" val="4490929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Measures to Fill Gap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37979" y="1905000"/>
            <a:ext cx="8799739" cy="3886199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xmlns="" val="25235174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8392" y="2286000"/>
            <a:ext cx="8627216" cy="2743200"/>
          </a:xfrm>
          <a:prstGeom prst="rect">
            <a:avLst/>
          </a:prstGeom>
          <a:solidFill>
            <a:schemeClr val="tx1"/>
          </a:solidFill>
        </p:spPr>
      </p:pic>
    </p:spTree>
    <p:extLst>
      <p:ext uri="{BB962C8B-B14F-4D97-AF65-F5344CB8AC3E}">
        <p14:creationId xmlns:p14="http://schemas.microsoft.com/office/powerpoint/2010/main" xmlns="" val="11567852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2400"/>
            <a:ext cx="8610600" cy="6451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683250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03296" y="225532"/>
            <a:ext cx="8631815" cy="6480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26212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Conservation Challenge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199" y="1752600"/>
            <a:ext cx="3124201" cy="4885032"/>
          </a:xfrm>
        </p:spPr>
        <p:txBody>
          <a:bodyPr>
            <a:normAutofit/>
          </a:bodyPr>
          <a:lstStyle/>
          <a:p>
            <a:r>
              <a:rPr lang="en-US" dirty="0"/>
              <a:t>Good Customer Response in Drought</a:t>
            </a:r>
          </a:p>
          <a:p>
            <a:r>
              <a:rPr lang="en-US" dirty="0"/>
              <a:t>Rebound Effect</a:t>
            </a:r>
          </a:p>
          <a:p>
            <a:r>
              <a:rPr lang="en-US" dirty="0"/>
              <a:t>Conversion of Properties</a:t>
            </a:r>
          </a:p>
          <a:p>
            <a:r>
              <a:rPr lang="en-US" dirty="0"/>
              <a:t>Concentrate Conservation Efforts on those Overwatering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08" t="525" r="8844" b="30586"/>
          <a:stretch/>
        </p:blipFill>
        <p:spPr>
          <a:xfrm>
            <a:off x="5231572" y="1752600"/>
            <a:ext cx="3718172" cy="36671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08" t="525" r="8844" b="30586"/>
          <a:stretch/>
        </p:blipFill>
        <p:spPr>
          <a:xfrm>
            <a:off x="3581401" y="1752600"/>
            <a:ext cx="4953000" cy="488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058803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684" y="685799"/>
            <a:ext cx="7467716" cy="68253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58790" y="225333"/>
            <a:ext cx="7826420" cy="582348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6080193"/>
            <a:ext cx="822960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Potential Changes in Irrigated Acreage by 2050</a:t>
            </a:r>
            <a:endParaRPr lang="en-US" sz="2800" dirty="0"/>
          </a:p>
          <a:p>
            <a:pPr algn="ctr"/>
            <a:r>
              <a:rPr lang="en-US" dirty="0"/>
              <a:t>(Figure 6-2 Colorado Water Plan)</a:t>
            </a:r>
          </a:p>
        </p:txBody>
      </p:sp>
    </p:spTree>
    <p:extLst>
      <p:ext uri="{BB962C8B-B14F-4D97-AF65-F5344CB8AC3E}">
        <p14:creationId xmlns:p14="http://schemas.microsoft.com/office/powerpoint/2010/main" xmlns="" val="3052094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Front Range Water Neighborhood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1355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Transmountain Diversions (TMDs)</a:t>
            </a:r>
          </a:p>
          <a:p>
            <a:pPr lvl="1"/>
            <a:r>
              <a:rPr lang="en-US" dirty="0"/>
              <a:t>Moffat Tunnel Expansion</a:t>
            </a:r>
          </a:p>
          <a:p>
            <a:pPr lvl="1"/>
            <a:r>
              <a:rPr lang="en-US" dirty="0"/>
              <a:t>Northern Integrated Supply System (NISP)</a:t>
            </a:r>
          </a:p>
          <a:p>
            <a:r>
              <a:rPr lang="en-US" dirty="0"/>
              <a:t>Pipeline Projects</a:t>
            </a:r>
          </a:p>
          <a:p>
            <a:pPr lvl="1"/>
            <a:r>
              <a:rPr lang="en-US" dirty="0"/>
              <a:t>Aurora Prairie Waters Project</a:t>
            </a:r>
          </a:p>
          <a:p>
            <a:pPr lvl="1"/>
            <a:r>
              <a:rPr lang="en-US" dirty="0"/>
              <a:t>East Cherry Creek Water &amp; Sanitation (ECCV) &amp; Arapahoe County Water &amp; Wastewater Authority</a:t>
            </a:r>
          </a:p>
          <a:p>
            <a:pPr lvl="1"/>
            <a:r>
              <a:rPr lang="en-US" dirty="0"/>
              <a:t>Water Integrated Supply Efficiency (WISE) Project</a:t>
            </a:r>
          </a:p>
          <a:p>
            <a:pPr lvl="1"/>
            <a:r>
              <a:rPr lang="en-US" dirty="0"/>
              <a:t>City of Thornton Northern Project – Cache La Poudre Supplies</a:t>
            </a:r>
          </a:p>
          <a:p>
            <a:pPr lvl="1"/>
            <a:r>
              <a:rPr lang="en-US" dirty="0"/>
              <a:t>Southern Delivery System (SDS) – Colorado Springs</a:t>
            </a:r>
          </a:p>
        </p:txBody>
      </p:sp>
    </p:spTree>
    <p:extLst>
      <p:ext uri="{BB962C8B-B14F-4D97-AF65-F5344CB8AC3E}">
        <p14:creationId xmlns:p14="http://schemas.microsoft.com/office/powerpoint/2010/main" xmlns="" val="3784855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3999" y="-381000"/>
            <a:ext cx="5888181" cy="7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25493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5105400" y="1219201"/>
            <a:ext cx="4038600" cy="51076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lnSpc>
                <a:spcPct val="80000"/>
              </a:lnSpc>
              <a:spcAft>
                <a:spcPct val="50000"/>
              </a:spcAft>
              <a:buFont typeface="Wingdings" charset="0"/>
              <a:buChar char="l"/>
              <a:defRPr/>
            </a:pPr>
            <a:endParaRPr lang="en-US" dirty="0"/>
          </a:p>
          <a:p>
            <a:pPr>
              <a:lnSpc>
                <a:spcPct val="80000"/>
              </a:lnSpc>
              <a:buFont typeface="Wingdings" charset="0"/>
              <a:buNone/>
              <a:defRPr/>
            </a:pPr>
            <a:endParaRPr lang="en-US" sz="2400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219202"/>
            <a:ext cx="8229600" cy="4906962"/>
          </a:xfrm>
        </p:spPr>
        <p:txBody>
          <a:bodyPr>
            <a:normAutofit/>
          </a:bodyPr>
          <a:lstStyle/>
          <a:p>
            <a:r>
              <a:rPr lang="en-US" sz="4000" dirty="0"/>
              <a:t>Colorado Water Plan Highlights</a:t>
            </a:r>
          </a:p>
          <a:p>
            <a:r>
              <a:rPr lang="en-US" sz="4000" dirty="0"/>
              <a:t>Front Range Water Neighborhood</a:t>
            </a:r>
          </a:p>
          <a:p>
            <a:r>
              <a:rPr lang="en-US" sz="4000" dirty="0"/>
              <a:t>Water Values – Wholesale &amp; Retail</a:t>
            </a:r>
          </a:p>
          <a:p>
            <a:r>
              <a:rPr lang="en-US" sz="4000" dirty="0"/>
              <a:t>Challenges </a:t>
            </a:r>
          </a:p>
          <a:p>
            <a:pPr lvl="1"/>
            <a:r>
              <a:rPr lang="en-US" sz="4000" dirty="0"/>
              <a:t>Regulatory, Conservation &amp; Costs</a:t>
            </a:r>
          </a:p>
          <a:p>
            <a:pPr marL="0" indent="0">
              <a:buNone/>
            </a:pPr>
            <a:endParaRPr lang="en-US" sz="3600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274656310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381000" y="-516082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770674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81000"/>
            <a:ext cx="8785750" cy="61333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16067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8600" y="457200"/>
            <a:ext cx="8627072" cy="5880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240902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/>
          </a:bodyPr>
          <a:lstStyle/>
          <a:p>
            <a:r>
              <a:rPr lang="en-US" dirty="0"/>
              <a:t>Regulatory Issues</a:t>
            </a:r>
          </a:p>
          <a:p>
            <a:pPr lvl="1"/>
            <a:r>
              <a:rPr lang="en-US" dirty="0"/>
              <a:t>Alternative Ag Transfers</a:t>
            </a:r>
          </a:p>
          <a:p>
            <a:pPr lvl="1"/>
            <a:r>
              <a:rPr lang="en-US" dirty="0"/>
              <a:t>Tightening Administration by State Engineers Office</a:t>
            </a:r>
          </a:p>
          <a:p>
            <a:pPr lvl="1"/>
            <a:r>
              <a:rPr lang="en-US" dirty="0"/>
              <a:t>High Transaction Costs</a:t>
            </a:r>
          </a:p>
          <a:p>
            <a:pPr lvl="1"/>
            <a:r>
              <a:rPr lang="en-US" dirty="0"/>
              <a:t>Permitting and timing issues for New Projects</a:t>
            </a:r>
          </a:p>
          <a:p>
            <a:r>
              <a:rPr lang="en-US" dirty="0"/>
              <a:t>Climate Change</a:t>
            </a:r>
          </a:p>
          <a:p>
            <a:pPr lvl="1"/>
            <a:r>
              <a:rPr lang="en-US" dirty="0"/>
              <a:t>Higher Temperatures</a:t>
            </a:r>
          </a:p>
          <a:p>
            <a:pPr lvl="1"/>
            <a:r>
              <a:rPr lang="en-US" dirty="0"/>
              <a:t>Change in Stream Regimes </a:t>
            </a:r>
          </a:p>
          <a:p>
            <a:r>
              <a:rPr lang="en-US" dirty="0"/>
              <a:t>Funding of Projects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0957174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521351" cy="228600"/>
          </a:xfrm>
        </p:spPr>
        <p:txBody>
          <a:bodyPr>
            <a:noAutofit/>
          </a:bodyPr>
          <a:lstStyle/>
          <a:p>
            <a:r>
              <a:rPr lang="en-US" sz="3600" dirty="0"/>
              <a:t>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1" y="838200"/>
            <a:ext cx="4191000" cy="5247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3600" b="1" dirty="0"/>
              <a:t>2015 GreenCO</a:t>
            </a:r>
          </a:p>
          <a:p>
            <a:r>
              <a:rPr lang="en-US" sz="3600" b="1" dirty="0"/>
              <a:t>Industry looking ahead to meeting conservation needs</a:t>
            </a:r>
          </a:p>
          <a:p>
            <a:r>
              <a:rPr lang="en-US" sz="3600" b="1" dirty="0"/>
              <a:t>Literature research</a:t>
            </a:r>
          </a:p>
          <a:p>
            <a:r>
              <a:rPr lang="en-US" sz="3600" b="1" dirty="0"/>
              <a:t>Northern Water</a:t>
            </a:r>
          </a:p>
          <a:p>
            <a:r>
              <a:rPr lang="en-US" sz="3600" b="1" dirty="0"/>
              <a:t>Aquacraft studies</a:t>
            </a:r>
          </a:p>
          <a:p>
            <a:pPr marL="0" indent="0">
              <a:buNone/>
            </a:pPr>
            <a:endParaRPr lang="en-US" sz="3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14800" y="289671"/>
            <a:ext cx="5308507" cy="6344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29964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7078" y="76200"/>
            <a:ext cx="8229600" cy="1143000"/>
          </a:xfrm>
        </p:spPr>
        <p:txBody>
          <a:bodyPr/>
          <a:lstStyle/>
          <a:p>
            <a:r>
              <a:rPr lang="en-US" dirty="0"/>
              <a:t>Front Range Savings Estimates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219200"/>
            <a:ext cx="8839200" cy="5638800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>
                <a:solidFill>
                  <a:srgbClr val="FFFF00"/>
                </a:solidFill>
              </a:rPr>
              <a:t>Xeriscape/plant selection:  </a:t>
            </a:r>
          </a:p>
          <a:p>
            <a:pPr lvl="1"/>
            <a:r>
              <a:rPr lang="en-US" dirty="0"/>
              <a:t>2.0 to 5.5 gpsf for replacement of lawn areas with shrubs, ground covers and perennials </a:t>
            </a:r>
          </a:p>
          <a:p>
            <a:pPr lvl="1"/>
            <a:r>
              <a:rPr lang="en-US" dirty="0"/>
              <a:t>5.9-11.5 gpsf if the replacement is low-water xeric plants</a:t>
            </a:r>
          </a:p>
          <a:p>
            <a:r>
              <a:rPr lang="en-US" dirty="0">
                <a:solidFill>
                  <a:srgbClr val="FFFF00"/>
                </a:solidFill>
              </a:rPr>
              <a:t>Irrigation Audits</a:t>
            </a:r>
          </a:p>
          <a:p>
            <a:pPr lvl="1"/>
            <a:r>
              <a:rPr lang="en-US" dirty="0"/>
              <a:t>1.3 to 3.3 gpsf for improving irrigation efficiency in response to irrigation audits </a:t>
            </a:r>
          </a:p>
          <a:p>
            <a:r>
              <a:rPr lang="en-US" dirty="0">
                <a:solidFill>
                  <a:srgbClr val="FFFF00"/>
                </a:solidFill>
              </a:rPr>
              <a:t>Irrigation system technology and retrofits</a:t>
            </a:r>
            <a:r>
              <a:rPr lang="en-US" dirty="0"/>
              <a:t>—wide variation in studies, some examples:  </a:t>
            </a:r>
          </a:p>
          <a:p>
            <a:pPr lvl="1"/>
            <a:r>
              <a:rPr lang="en-US" dirty="0"/>
              <a:t>4.8 gpsf replaced of old irrigation system with modern systems</a:t>
            </a:r>
          </a:p>
          <a:p>
            <a:pPr lvl="1"/>
            <a:r>
              <a:rPr lang="en-US" dirty="0"/>
              <a:t>3.3 gpsf for weather based irrigation controllers BUT…</a:t>
            </a:r>
          </a:p>
          <a:p>
            <a:pPr lvl="1"/>
            <a:r>
              <a:rPr lang="en-US" dirty="0"/>
              <a:t>Converting manual watering to automated systems typically results in an increase in water use. </a:t>
            </a:r>
          </a:p>
          <a:p>
            <a:pPr lvl="1"/>
            <a:r>
              <a:rPr lang="en-US" dirty="0"/>
              <a:t>Benefits of advanced weather-based irrigation controllers are greatest when targeted to properties that are over-irrigating</a:t>
            </a:r>
          </a:p>
        </p:txBody>
      </p:sp>
    </p:spTree>
    <p:extLst>
      <p:ext uri="{BB962C8B-B14F-4D97-AF65-F5344CB8AC3E}">
        <p14:creationId xmlns:p14="http://schemas.microsoft.com/office/powerpoint/2010/main" xmlns="" val="42137504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504"/>
            <a:ext cx="8229600" cy="811696"/>
          </a:xfrm>
        </p:spPr>
        <p:txBody>
          <a:bodyPr>
            <a:normAutofit/>
          </a:bodyPr>
          <a:lstStyle/>
          <a:p>
            <a:r>
              <a:rPr lang="en-US" dirty="0"/>
              <a:t>Outdoor Water Conservation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086" y="1066800"/>
            <a:ext cx="4495800" cy="5562600"/>
          </a:xfrm>
        </p:spPr>
        <p:txBody>
          <a:bodyPr>
            <a:normAutofit lnSpcReduction="10000"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dirty="0"/>
              <a:t>Irrigation technology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Water use/efficiency audits 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Plant-related practices pertaining to xeriscape or turf conversion to plants with lower water use requirements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/>
              <a:t>Tiered Water Rates and Water Budgets</a:t>
            </a:r>
          </a:p>
          <a:p>
            <a:pPr marL="514350" indent="-514350">
              <a:buFont typeface="+mj-lt"/>
              <a:buAutoNum type="arabicPeriod"/>
            </a:pPr>
            <a:endParaRPr lang="en-US" dirty="0"/>
          </a:p>
        </p:txBody>
      </p:sp>
      <p:pic>
        <p:nvPicPr>
          <p:cNvPr id="4" name="Picture 7" descr="[garden photo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600200"/>
            <a:ext cx="6368814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6108008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16231" y="-94794"/>
            <a:ext cx="9376461" cy="704758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5800" y="533400"/>
            <a:ext cx="624840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</a:rPr>
              <a:t>Questions?</a:t>
            </a:r>
          </a:p>
          <a:p>
            <a:r>
              <a:rPr lang="en-US" sz="3600" b="1" dirty="0">
                <a:solidFill>
                  <a:srgbClr val="0070C0"/>
                </a:solidFill>
                <a:latin typeface="Calibri" panose="020F0502020204030204" pitchFamily="34" charset="0"/>
              </a:rPr>
              <a:t>http://coloradowaterplan.com</a:t>
            </a:r>
          </a:p>
        </p:txBody>
      </p:sp>
    </p:spTree>
    <p:extLst>
      <p:ext uri="{BB962C8B-B14F-4D97-AF65-F5344CB8AC3E}">
        <p14:creationId xmlns:p14="http://schemas.microsoft.com/office/powerpoint/2010/main" xmlns="" val="2669304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304800"/>
            <a:ext cx="8740581" cy="1371599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4000" dirty="0"/>
              <a:t>History of Water Plan</a:t>
            </a:r>
          </a:p>
          <a:p>
            <a:pPr lvl="1"/>
            <a:r>
              <a:rPr lang="en-US" sz="3200" dirty="0"/>
              <a:t>Drought 2002-2003</a:t>
            </a:r>
          </a:p>
          <a:p>
            <a:pPr lvl="1"/>
            <a:r>
              <a:rPr lang="en-US" sz="3200" dirty="0"/>
              <a:t>2005 Governor Bill Owens</a:t>
            </a:r>
          </a:p>
          <a:p>
            <a:pPr lvl="1"/>
            <a:r>
              <a:rPr lang="en-US" sz="3200" dirty="0"/>
              <a:t>9 Basin Roundtables &amp; Interbasin Compact Commission (IBCC)</a:t>
            </a:r>
          </a:p>
          <a:p>
            <a:pPr lvl="1"/>
            <a:r>
              <a:rPr lang="en-US" sz="3200" dirty="0"/>
              <a:t>2010 Statewide Water Supply Initiative (SWSI)</a:t>
            </a:r>
          </a:p>
          <a:p>
            <a:pPr lvl="1"/>
            <a:r>
              <a:rPr lang="en-US" sz="3200" dirty="0"/>
              <a:t>2013 Governor Hickenlooper – Deadline for Final Plan by December 2015</a:t>
            </a:r>
          </a:p>
          <a:p>
            <a:pPr lvl="1"/>
            <a:r>
              <a:rPr lang="en-US" sz="3200" dirty="0"/>
              <a:t>Final Plan Issued November 2015</a:t>
            </a:r>
          </a:p>
        </p:txBody>
      </p:sp>
    </p:spTree>
    <p:extLst>
      <p:ext uri="{BB962C8B-B14F-4D97-AF65-F5344CB8AC3E}">
        <p14:creationId xmlns:p14="http://schemas.microsoft.com/office/powerpoint/2010/main" xmlns="" val="26955819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" y="304800"/>
            <a:ext cx="8131918" cy="573497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19400" y="6172199"/>
            <a:ext cx="472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Roundtable </a:t>
            </a:r>
            <a:r>
              <a:rPr lang="en-US" sz="3600" dirty="0"/>
              <a:t>Basins</a:t>
            </a:r>
          </a:p>
        </p:txBody>
      </p:sp>
    </p:spTree>
    <p:extLst>
      <p:ext uri="{BB962C8B-B14F-4D97-AF65-F5344CB8AC3E}">
        <p14:creationId xmlns:p14="http://schemas.microsoft.com/office/powerpoint/2010/main" xmlns="" val="11060207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rmAutofit/>
          </a:bodyPr>
          <a:lstStyle/>
          <a:p>
            <a:r>
              <a:rPr lang="en-US" sz="4800" dirty="0"/>
              <a:t>Goals of Water Plan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5486400"/>
          </a:xfrm>
        </p:spPr>
        <p:txBody>
          <a:bodyPr>
            <a:normAutofit/>
          </a:bodyPr>
          <a:lstStyle/>
          <a:p>
            <a:r>
              <a:rPr lang="en-US" sz="3600" dirty="0"/>
              <a:t>Meet Water Needs:</a:t>
            </a:r>
          </a:p>
          <a:p>
            <a:pPr lvl="1"/>
            <a:r>
              <a:rPr lang="en-US" sz="3600" dirty="0"/>
              <a:t>Municipal &amp; Industrial  (M&amp;I)</a:t>
            </a:r>
          </a:p>
          <a:p>
            <a:pPr lvl="1"/>
            <a:r>
              <a:rPr lang="en-US" sz="3600" dirty="0"/>
              <a:t>Agricultural</a:t>
            </a:r>
          </a:p>
          <a:p>
            <a:pPr lvl="1"/>
            <a:r>
              <a:rPr lang="en-US" sz="3600" dirty="0"/>
              <a:t>Environmental &amp; Recreational</a:t>
            </a:r>
          </a:p>
          <a:p>
            <a:r>
              <a:rPr lang="en-US" sz="3600" dirty="0"/>
              <a:t>Balance Competing Water Demands </a:t>
            </a:r>
          </a:p>
          <a:p>
            <a:r>
              <a:rPr lang="en-US" sz="3600" dirty="0"/>
              <a:t>Recognize Economic Contribution of Ag and Environmental &amp; Recreation </a:t>
            </a:r>
          </a:p>
          <a:p>
            <a:r>
              <a:rPr lang="en-US" sz="3600" dirty="0"/>
              <a:t>Minimize “Buy and Dry”</a:t>
            </a:r>
          </a:p>
          <a:p>
            <a:pPr marL="0" indent="0">
              <a:buNone/>
            </a:pP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xmlns="" val="27972544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-152400" y="-275701"/>
            <a:ext cx="9596224" cy="713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89812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-1"/>
            <a:ext cx="9161930" cy="7079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71687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Autofit/>
          </a:bodyPr>
          <a:lstStyle/>
          <a:p>
            <a:r>
              <a:rPr lang="en-US" dirty="0"/>
              <a:t>PROCESS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5516563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9 Basin Roundtables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Interbasin Compact Commission (IBCC)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Basin Roundtable Public Meetings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Identify water needs thru Year 2050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Identify Projects and Processes (IPPs)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Difference between Needs &amp; IPPs is Gap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Basin Implementation Plans (BIP)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3600" dirty="0"/>
              <a:t>Goal to close Gap by Year 2030</a:t>
            </a:r>
          </a:p>
        </p:txBody>
      </p:sp>
    </p:spTree>
    <p:extLst>
      <p:ext uri="{BB962C8B-B14F-4D97-AF65-F5344CB8AC3E}">
        <p14:creationId xmlns:p14="http://schemas.microsoft.com/office/powerpoint/2010/main" xmlns="" val="3198889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5800" y="762000"/>
            <a:ext cx="7924800" cy="595462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8600" y="152400"/>
            <a:ext cx="8915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South Platte &amp; Metro </a:t>
            </a:r>
            <a:r>
              <a:rPr lang="en-US" sz="3600" dirty="0">
                <a:solidFill>
                  <a:schemeClr val="bg2">
                    <a:lumMod val="40000"/>
                    <a:lumOff val="60000"/>
                  </a:schemeClr>
                </a:solidFill>
              </a:rPr>
              <a:t>Projects</a:t>
            </a:r>
            <a:r>
              <a:rPr lang="en-US" sz="3600" dirty="0"/>
              <a:t> and </a:t>
            </a:r>
            <a:r>
              <a:rPr lang="en-US" sz="3600" dirty="0">
                <a:solidFill>
                  <a:srgbClr val="CC0000"/>
                </a:solidFill>
              </a:rPr>
              <a:t>Gaps</a:t>
            </a:r>
          </a:p>
        </p:txBody>
      </p:sp>
    </p:spTree>
    <p:extLst>
      <p:ext uri="{BB962C8B-B14F-4D97-AF65-F5344CB8AC3E}">
        <p14:creationId xmlns:p14="http://schemas.microsoft.com/office/powerpoint/2010/main" xmlns="" val="217133345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2435</TotalTime>
  <Words>479</Words>
  <Application>Microsoft Office PowerPoint</Application>
  <PresentationFormat>On-screen Show (4:3)</PresentationFormat>
  <Paragraphs>103</Paragraphs>
  <Slides>27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Colorado Water 2016</vt:lpstr>
      <vt:lpstr> </vt:lpstr>
      <vt:lpstr>Slide 3</vt:lpstr>
      <vt:lpstr>Slide 4</vt:lpstr>
      <vt:lpstr>Goals of Water Plan</vt:lpstr>
      <vt:lpstr>Slide 6</vt:lpstr>
      <vt:lpstr>Slide 7</vt:lpstr>
      <vt:lpstr>PROCESS</vt:lpstr>
      <vt:lpstr>Slide 9</vt:lpstr>
      <vt:lpstr>Gap – Mid-Range Scenario</vt:lpstr>
      <vt:lpstr>Gap – High Needs Scenario</vt:lpstr>
      <vt:lpstr>Measures to Fill Gap</vt:lpstr>
      <vt:lpstr>CONSERVATION</vt:lpstr>
      <vt:lpstr>Slide 14</vt:lpstr>
      <vt:lpstr>Slide 15</vt:lpstr>
      <vt:lpstr>Conservation Challenge</vt:lpstr>
      <vt:lpstr>Slide 17</vt:lpstr>
      <vt:lpstr>Front Range Water Neighborhood</vt:lpstr>
      <vt:lpstr>Slide 19</vt:lpstr>
      <vt:lpstr>Slide 20</vt:lpstr>
      <vt:lpstr>Slide 21</vt:lpstr>
      <vt:lpstr>Slide 22</vt:lpstr>
      <vt:lpstr>Challenges</vt:lpstr>
      <vt:lpstr> </vt:lpstr>
      <vt:lpstr>Front Range Savings Estimates</vt:lpstr>
      <vt:lpstr>Outdoor Water Conservation</vt:lpstr>
      <vt:lpstr>Slide 27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Big Dry Creek Annual Water Quality Review for 2011</dc:title>
  <dc:creator>jclary</dc:creator>
  <cp:lastModifiedBy>Jayne</cp:lastModifiedBy>
  <cp:revision>193</cp:revision>
  <cp:lastPrinted>2016-03-15T13:56:01Z</cp:lastPrinted>
  <dcterms:created xsi:type="dcterms:W3CDTF">2012-03-30T19:03:58Z</dcterms:created>
  <dcterms:modified xsi:type="dcterms:W3CDTF">2016-04-02T14:32:08Z</dcterms:modified>
</cp:coreProperties>
</file>